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5" r:id="rId2"/>
    <p:sldMasterId id="2147483703" r:id="rId3"/>
  </p:sldMasterIdLst>
  <p:notesMasterIdLst>
    <p:notesMasterId r:id="rId19"/>
  </p:notesMasterIdLst>
  <p:handoutMasterIdLst>
    <p:handoutMasterId r:id="rId20"/>
  </p:handoutMasterIdLst>
  <p:sldIdLst>
    <p:sldId id="256" r:id="rId4"/>
    <p:sldId id="271" r:id="rId5"/>
    <p:sldId id="272" r:id="rId6"/>
    <p:sldId id="275" r:id="rId7"/>
    <p:sldId id="279" r:id="rId8"/>
    <p:sldId id="257" r:id="rId9"/>
    <p:sldId id="280" r:id="rId10"/>
    <p:sldId id="281" r:id="rId11"/>
    <p:sldId id="258" r:id="rId12"/>
    <p:sldId id="259" r:id="rId13"/>
    <p:sldId id="273" r:id="rId14"/>
    <p:sldId id="260" r:id="rId15"/>
    <p:sldId id="261" r:id="rId16"/>
    <p:sldId id="262" r:id="rId17"/>
    <p:sldId id="263"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7" tIns="48329" rIns="96657" bIns="48329"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1/15/2023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7" tIns="48329" rIns="96657" bIns="48329" rtlCol="0" anchor="b"/>
          <a:lstStyle>
            <a:lvl1pPr algn="r">
              <a:defRPr sz="1200"/>
            </a:lvl1pPr>
          </a:lstStyle>
          <a:p>
            <a:fld id="{6C5DB661-73BE-48DE-B8B2-1A521D77A431}"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1/15/2023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5679B513-7231-447E-88F5-033CDC727BE9}" type="slidenum">
              <a:rPr lang="en-US" smtClean="0"/>
              <a:t>‹#›</a:t>
            </a:fld>
            <a:endParaRPr lang="en-US"/>
          </a:p>
        </p:txBody>
      </p:sp>
    </p:spTree>
    <p:extLst>
      <p:ext uri="{BB962C8B-B14F-4D97-AF65-F5344CB8AC3E}">
        <p14:creationId xmlns:p14="http://schemas.microsoft.com/office/powerpoint/2010/main" val="211678061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3.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52FC-56A0-402F-81F3-1C0986E2FA47}" type="datetimeFigureOut">
              <a:rPr lang="en-US" smtClean="0"/>
              <a:pPr/>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134456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52FC-56A0-402F-81F3-1C0986E2FA47}" type="datetimeFigureOut">
              <a:rPr lang="en-US" smtClean="0"/>
              <a:pPr/>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2502529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52FC-56A0-402F-81F3-1C0986E2FA47}" type="datetimeFigureOut">
              <a:rPr lang="en-US" smtClean="0"/>
              <a:pPr/>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3686827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ECFA3680-2E4B-439D-A660-945EB0F80B57}" type="datetimeFigureOut">
              <a:rPr lang="en-US" smtClean="0"/>
              <a:t>1/23/2023</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53567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305881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ECFA3680-2E4B-439D-A660-945EB0F80B57}" type="datetimeFigureOut">
              <a:rPr lang="en-US" smtClean="0"/>
              <a:t>1/23/2023</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482426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05141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FA3680-2E4B-439D-A660-945EB0F80B57}" type="datetimeFigureOut">
              <a:rPr lang="en-US" smtClean="0"/>
              <a:t>1/23/2023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995481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FA3680-2E4B-439D-A660-945EB0F80B57}" type="datetimeFigureOut">
              <a:rPr lang="en-US" smtClean="0"/>
              <a:t>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969280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CFA3680-2E4B-439D-A660-945EB0F80B57}" type="datetimeFigureOut">
              <a:rPr lang="en-US" smtClean="0"/>
              <a:t>1/23/2023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536022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730444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52FC-56A0-402F-81F3-1C0986E2FA47}" type="datetimeFigureOut">
              <a:rPr lang="en-US" smtClean="0"/>
              <a:pPr/>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24814330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6291171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21297677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4375096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3138446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FA3680-2E4B-439D-A660-945EB0F80B57}" type="datetimeFigureOut">
              <a:rPr lang="en-US" smtClean="0"/>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1596253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7439455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CFA3680-2E4B-439D-A660-945EB0F80B57}" type="datetimeFigureOut">
              <a:rPr lang="en-US" smtClean="0"/>
              <a:t>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1308238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A3680-2E4B-439D-A660-945EB0F80B57}" type="datetimeFigureOut">
              <a:rPr lang="en-US" smtClean="0"/>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16B0D-4E76-493E-B288-C59AE5C076BA}" type="slidenum">
              <a:rPr lang="en-US" smtClean="0"/>
              <a:t>‹#›</a:t>
            </a:fld>
            <a:endParaRPr lang="en-US"/>
          </a:p>
        </p:txBody>
      </p:sp>
    </p:spTree>
    <p:extLst>
      <p:ext uri="{BB962C8B-B14F-4D97-AF65-F5344CB8AC3E}">
        <p14:creationId xmlns:p14="http://schemas.microsoft.com/office/powerpoint/2010/main" val="36946593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ECFA3680-2E4B-439D-A660-945EB0F80B57}" type="datetimeFigureOut">
              <a:rPr lang="en-US" smtClean="0"/>
              <a:t>1/23/2023</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05616B0D-4E76-493E-B288-C59AE5C076BA}" type="slidenum">
              <a:rPr lang="en-US" smtClean="0"/>
              <a:t>‹#›</a:t>
            </a:fld>
            <a:endParaRPr lang="en-US"/>
          </a:p>
        </p:txBody>
      </p:sp>
    </p:spTree>
    <p:extLst>
      <p:ext uri="{BB962C8B-B14F-4D97-AF65-F5344CB8AC3E}">
        <p14:creationId xmlns:p14="http://schemas.microsoft.com/office/powerpoint/2010/main" val="30615268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cstate="screen">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cstate="screen">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cstate="screen"/>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AA8E52FC-56A0-402F-81F3-1C0986E2FA47}" type="datetimeFigureOut">
              <a:rPr lang="en-US" smtClean="0"/>
              <a:pPr/>
              <a:t>1/23/2023</a:t>
            </a:fld>
            <a:endParaRPr lang="en-US"/>
          </a:p>
        </p:txBody>
      </p:sp>
      <p:sp>
        <p:nvSpPr>
          <p:cNvPr id="11" name="Slide Number Placeholder 10"/>
          <p:cNvSpPr>
            <a:spLocks noGrp="1"/>
          </p:cNvSpPr>
          <p:nvPr>
            <p:ph type="sldNum" sz="quarter" idx="11"/>
          </p:nvPr>
        </p:nvSpPr>
        <p:spPr/>
        <p:txBody>
          <a:bodyPr/>
          <a:lstStyle/>
          <a:p>
            <a:fld id="{784C62DC-CCE8-4D01-811A-6788D5EED32E}"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42081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52FC-56A0-402F-81F3-1C0986E2FA47}" type="datetimeFigureOut">
              <a:rPr lang="en-US" smtClean="0"/>
              <a:pPr/>
              <a:t>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27532959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AA8E52FC-56A0-402F-81F3-1C0986E2FA47}" type="datetimeFigureOut">
              <a:rPr lang="en-US" smtClean="0"/>
              <a:pPr/>
              <a:t>1/23/2023</a:t>
            </a:fld>
            <a:endParaRPr lang="en-US"/>
          </a:p>
        </p:txBody>
      </p:sp>
      <p:sp>
        <p:nvSpPr>
          <p:cNvPr id="10" name="Slide Number Placeholder 9"/>
          <p:cNvSpPr>
            <a:spLocks noGrp="1"/>
          </p:cNvSpPr>
          <p:nvPr>
            <p:ph type="sldNum" sz="quarter" idx="11"/>
          </p:nvPr>
        </p:nvSpPr>
        <p:spPr/>
        <p:txBody>
          <a:bodyPr/>
          <a:lstStyle/>
          <a:p>
            <a:fld id="{784C62DC-CCE8-4D01-811A-6788D5EED32E}"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4275428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AA8E52FC-56A0-402F-81F3-1C0986E2FA47}" type="datetimeFigureOut">
              <a:rPr lang="en-US" smtClean="0"/>
              <a:pPr/>
              <a:t>1/23/2023</a:t>
            </a:fld>
            <a:endParaRPr lang="en-US"/>
          </a:p>
        </p:txBody>
      </p:sp>
      <p:sp>
        <p:nvSpPr>
          <p:cNvPr id="8" name="Slide Number Placeholder 7"/>
          <p:cNvSpPr>
            <a:spLocks noGrp="1"/>
          </p:cNvSpPr>
          <p:nvPr>
            <p:ph type="sldNum" sz="quarter" idx="11"/>
          </p:nvPr>
        </p:nvSpPr>
        <p:spPr/>
        <p:txBody>
          <a:bodyPr/>
          <a:lstStyle/>
          <a:p>
            <a:fld id="{784C62DC-CCE8-4D01-811A-6788D5EED32E}"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1347456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8E52FC-56A0-402F-81F3-1C0986E2FA47}" type="datetimeFigureOut">
              <a:rPr lang="en-US" smtClean="0"/>
              <a:pPr/>
              <a:t>1/23/2023</a:t>
            </a:fld>
            <a:endParaRPr lang="en-US"/>
          </a:p>
        </p:txBody>
      </p:sp>
      <p:sp>
        <p:nvSpPr>
          <p:cNvPr id="6" name="Slide Number Placeholder 5"/>
          <p:cNvSpPr>
            <a:spLocks noGrp="1"/>
          </p:cNvSpPr>
          <p:nvPr>
            <p:ph type="sldNum" sz="quarter" idx="11"/>
          </p:nvPr>
        </p:nvSpPr>
        <p:spPr/>
        <p:txBody>
          <a:bodyPr/>
          <a:lstStyle/>
          <a:p>
            <a:fld id="{784C62DC-CCE8-4D01-811A-6788D5EED32E}" type="slidenum">
              <a:rPr lang="en-US" smtClean="0"/>
              <a:pPr/>
              <a:t>‹#›</a:t>
            </a:fld>
            <a:endParaRPr lang="en-US"/>
          </a:p>
        </p:txBody>
      </p:sp>
      <p:sp>
        <p:nvSpPr>
          <p:cNvPr id="8" name="Footer Placeholder 7"/>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7374418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AA8E52FC-56A0-402F-81F3-1C0986E2FA47}" type="datetimeFigureOut">
              <a:rPr lang="en-US" smtClean="0"/>
              <a:pPr/>
              <a:t>1/23/2023</a:t>
            </a:fld>
            <a:endParaRPr lang="en-US"/>
          </a:p>
        </p:txBody>
      </p:sp>
      <p:sp>
        <p:nvSpPr>
          <p:cNvPr id="12" name="Slide Number Placeholder 11"/>
          <p:cNvSpPr>
            <a:spLocks noGrp="1"/>
          </p:cNvSpPr>
          <p:nvPr>
            <p:ph type="sldNum" sz="quarter" idx="11"/>
          </p:nvPr>
        </p:nvSpPr>
        <p:spPr/>
        <p:txBody>
          <a:bodyPr/>
          <a:lstStyle/>
          <a:p>
            <a:fld id="{784C62DC-CCE8-4D01-811A-6788D5EED32E}"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9675138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AA8E52FC-56A0-402F-81F3-1C0986E2FA47}" type="datetimeFigureOut">
              <a:rPr lang="en-US" smtClean="0"/>
              <a:pPr/>
              <a:t>1/23/2023</a:t>
            </a:fld>
            <a:endParaRPr lang="en-US"/>
          </a:p>
        </p:txBody>
      </p:sp>
      <p:sp>
        <p:nvSpPr>
          <p:cNvPr id="9" name="Slide Number Placeholder 8"/>
          <p:cNvSpPr>
            <a:spLocks noGrp="1"/>
          </p:cNvSpPr>
          <p:nvPr>
            <p:ph type="sldNum" sz="quarter" idx="11"/>
          </p:nvPr>
        </p:nvSpPr>
        <p:spPr/>
        <p:txBody>
          <a:bodyPr/>
          <a:lstStyle/>
          <a:p>
            <a:fld id="{784C62DC-CCE8-4D01-811A-6788D5EED32E}"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8880918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AA8E52FC-56A0-402F-81F3-1C0986E2FA47}" type="datetimeFigureOut">
              <a:rPr lang="en-US" smtClean="0"/>
              <a:pPr/>
              <a:t>1/23/2023</a:t>
            </a:fld>
            <a:endParaRPr lang="en-US"/>
          </a:p>
        </p:txBody>
      </p:sp>
      <p:sp>
        <p:nvSpPr>
          <p:cNvPr id="10" name="Slide Number Placeholder 9"/>
          <p:cNvSpPr>
            <a:spLocks noGrp="1"/>
          </p:cNvSpPr>
          <p:nvPr>
            <p:ph type="sldNum" sz="quarter" idx="11"/>
          </p:nvPr>
        </p:nvSpPr>
        <p:spPr/>
        <p:txBody>
          <a:bodyPr/>
          <a:lstStyle/>
          <a:p>
            <a:fld id="{784C62DC-CCE8-4D01-811A-6788D5EED32E}"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719169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52FC-56A0-402F-81F3-1C0986E2FA47}" type="datetimeFigureOut">
              <a:rPr lang="en-US" smtClean="0"/>
              <a:pPr/>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3830791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52FC-56A0-402F-81F3-1C0986E2FA47}" type="datetimeFigureOut">
              <a:rPr lang="en-US" smtClean="0"/>
              <a:pPr/>
              <a:t>1/23/2023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360137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52FC-56A0-402F-81F3-1C0986E2FA47}" type="datetimeFigureOut">
              <a:rPr lang="en-US" smtClean="0"/>
              <a:pPr/>
              <a:t>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1622998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52FC-56A0-402F-81F3-1C0986E2FA47}" type="datetimeFigureOut">
              <a:rPr lang="en-US" smtClean="0"/>
              <a:pPr/>
              <a:t>1/23/2023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772474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E52FC-56A0-402F-81F3-1C0986E2FA47}" type="datetimeFigureOut">
              <a:rPr lang="en-US" smtClean="0"/>
              <a:pPr/>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92478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8E52FC-56A0-402F-81F3-1C0986E2FA47}" type="datetimeFigureOut">
              <a:rPr lang="en-US" smtClean="0"/>
              <a:pPr/>
              <a:t>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C62DC-CCE8-4D01-811A-6788D5EED32E}" type="slidenum">
              <a:rPr lang="en-US" smtClean="0"/>
              <a:pPr/>
              <a:t>‹#›</a:t>
            </a:fld>
            <a:endParaRPr lang="en-US"/>
          </a:p>
        </p:txBody>
      </p:sp>
    </p:spTree>
    <p:extLst>
      <p:ext uri="{BB962C8B-B14F-4D97-AF65-F5344CB8AC3E}">
        <p14:creationId xmlns:p14="http://schemas.microsoft.com/office/powerpoint/2010/main" val="1550741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10" Type="http://schemas.openxmlformats.org/officeDocument/2006/relationships/image" Target="../media/image5.png"/><Relationship Id="rId4" Type="http://schemas.openxmlformats.org/officeDocument/2006/relationships/slideLayout" Target="../slideLayouts/slideLayout32.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E52FC-56A0-402F-81F3-1C0986E2FA47}" type="datetimeFigureOut">
              <a:rPr lang="en-US" smtClean="0"/>
              <a:pPr/>
              <a:t>1/23/2023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4C62DC-CCE8-4D01-811A-6788D5EED32E}" type="slidenum">
              <a:rPr lang="en-US" smtClean="0"/>
              <a:pPr/>
              <a:t>‹#›</a:t>
            </a:fld>
            <a:endParaRPr lang="en-US"/>
          </a:p>
        </p:txBody>
      </p:sp>
    </p:spTree>
    <p:extLst>
      <p:ext uri="{BB962C8B-B14F-4D97-AF65-F5344CB8AC3E}">
        <p14:creationId xmlns:p14="http://schemas.microsoft.com/office/powerpoint/2010/main" val="412847899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AE79DAE-646D-4829-BB3C-1F90DD319DAC}" type="datetimeFigureOut">
              <a:rPr lang="en-US" smtClean="0"/>
              <a:t>1/23/2023</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E633007-BF7E-4C93-AE76-FDE9EC4D7897}" type="slidenum">
              <a:rPr lang="en-US" smtClean="0"/>
              <a:t>‹#›</a:t>
            </a:fld>
            <a:endParaRPr lang="en-US"/>
          </a:p>
        </p:txBody>
      </p:sp>
    </p:spTree>
    <p:extLst>
      <p:ext uri="{BB962C8B-B14F-4D97-AF65-F5344CB8AC3E}">
        <p14:creationId xmlns:p14="http://schemas.microsoft.com/office/powerpoint/2010/main" val="2743339259"/>
      </p:ext>
    </p:extLst>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9"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0" cstate="screen"/>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AA8E52FC-56A0-402F-81F3-1C0986E2FA47}" type="datetimeFigureOut">
              <a:rPr lang="en-US" smtClean="0"/>
              <a:pPr/>
              <a:t>1/23/2023</a:t>
            </a:fld>
            <a:endParaRPr lang="en-US"/>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fld id="{784C62DC-CCE8-4D01-811A-6788D5EED32E}" type="slidenum">
              <a:rPr lang="en-US" smtClean="0"/>
              <a:pPr/>
              <a:t>‹#›</a:t>
            </a:fld>
            <a:endParaRPr lang="en-US"/>
          </a:p>
        </p:txBody>
      </p:sp>
    </p:spTree>
    <p:extLst>
      <p:ext uri="{BB962C8B-B14F-4D97-AF65-F5344CB8AC3E}">
        <p14:creationId xmlns:p14="http://schemas.microsoft.com/office/powerpoint/2010/main" val="1288702456"/>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92734" y="5094577"/>
            <a:ext cx="6194066" cy="523220"/>
          </a:xfrm>
        </p:spPr>
        <p:txBody>
          <a:bodyPr>
            <a:spAutoFit/>
          </a:bodyPr>
          <a:lstStyle/>
          <a:p>
            <a:r>
              <a:rPr lang="en-US" dirty="0">
                <a:solidFill>
                  <a:schemeClr val="tx1"/>
                </a:solidFill>
              </a:rPr>
              <a:t>Proverbs 1:1-7</a:t>
            </a:r>
          </a:p>
        </p:txBody>
      </p:sp>
      <p:sp>
        <p:nvSpPr>
          <p:cNvPr id="2" name="Title 1"/>
          <p:cNvSpPr>
            <a:spLocks noGrp="1"/>
          </p:cNvSpPr>
          <p:nvPr>
            <p:ph type="ctrTitle"/>
          </p:nvPr>
        </p:nvSpPr>
        <p:spPr>
          <a:xfrm>
            <a:off x="1108986" y="4368939"/>
            <a:ext cx="7577814" cy="707886"/>
          </a:xfrm>
        </p:spPr>
        <p:txBody>
          <a:bodyPr>
            <a:spAutoFit/>
          </a:bodyPr>
          <a:lstStyle/>
          <a:p>
            <a:r>
              <a:rPr lang="en-US" dirty="0">
                <a:solidFill>
                  <a:schemeClr val="tx1"/>
                </a:solidFill>
              </a:rPr>
              <a:t>A Study Of Proverbs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447800"/>
            <a:ext cx="8610600" cy="5016758"/>
          </a:xfrm>
        </p:spPr>
        <p:txBody>
          <a:bodyPr>
            <a:spAutoFit/>
          </a:bodyPr>
          <a:lstStyle/>
          <a:p>
            <a:r>
              <a:rPr lang="en-US" dirty="0">
                <a:solidFill>
                  <a:schemeClr val="tx1"/>
                </a:solidFill>
              </a:rPr>
              <a:t>“Wisdom … may be defined as a realistic approach to the problems of life …” </a:t>
            </a:r>
            <a:r>
              <a:rPr lang="en-US" sz="2000" dirty="0">
                <a:solidFill>
                  <a:schemeClr val="tx1"/>
                </a:solidFill>
              </a:rPr>
              <a:t>– 20th Century Encyclopedia of Religious Knowledge</a:t>
            </a:r>
          </a:p>
          <a:p>
            <a:r>
              <a:rPr lang="en-US" dirty="0">
                <a:solidFill>
                  <a:schemeClr val="tx1"/>
                </a:solidFill>
              </a:rPr>
              <a:t>“Ability to judge correctly and follow the best course of action, based on knowledge and understanding.” </a:t>
            </a:r>
            <a:r>
              <a:rPr lang="en-US" sz="2000" dirty="0">
                <a:solidFill>
                  <a:schemeClr val="tx1"/>
                </a:solidFill>
              </a:rPr>
              <a:t>Nelson Bible Dictionary.</a:t>
            </a:r>
          </a:p>
          <a:p>
            <a:r>
              <a:rPr lang="en-US" sz="2800" dirty="0">
                <a:solidFill>
                  <a:schemeClr val="tx1"/>
                </a:solidFill>
              </a:rPr>
              <a:t>The Book of Proverbs is a good example of practical wisdom; it encourages the pursuit of wisdom and the practice of strict discipline, hard work, and high moral standards as the way to happiness and success. </a:t>
            </a:r>
            <a:r>
              <a:rPr lang="en-US" sz="2000" dirty="0">
                <a:solidFill>
                  <a:schemeClr val="tx1"/>
                </a:solidFill>
              </a:rPr>
              <a:t>(Ibid)</a:t>
            </a:r>
            <a:endParaRPr lang="en-US" sz="2800" dirty="0">
              <a:solidFill>
                <a:schemeClr val="tx1"/>
              </a:solidFill>
            </a:endParaRPr>
          </a:p>
          <a:p>
            <a:r>
              <a:rPr lang="en-US" sz="2800" dirty="0">
                <a:solidFill>
                  <a:schemeClr val="tx1"/>
                </a:solidFill>
              </a:rPr>
              <a:t>A proverb is “a short sentence based on a long experience.”</a:t>
            </a:r>
          </a:p>
        </p:txBody>
      </p:sp>
      <p:sp>
        <p:nvSpPr>
          <p:cNvPr id="2" name="Title 1"/>
          <p:cNvSpPr>
            <a:spLocks noGrp="1"/>
          </p:cNvSpPr>
          <p:nvPr>
            <p:ph type="title"/>
          </p:nvPr>
        </p:nvSpPr>
        <p:spPr>
          <a:xfrm>
            <a:off x="457200" y="507799"/>
            <a:ext cx="8229600" cy="646331"/>
          </a:xfrm>
        </p:spPr>
        <p:txBody>
          <a:bodyPr>
            <a:spAutoFit/>
          </a:bodyPr>
          <a:lstStyle/>
          <a:p>
            <a:r>
              <a:rPr lang="en-US" b="1" dirty="0">
                <a:solidFill>
                  <a:schemeClr val="tx1"/>
                </a:solidFill>
              </a:rPr>
              <a:t>DEFINING WISDOM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031873"/>
          </a:xfrm>
        </p:spPr>
        <p:txBody>
          <a:bodyPr>
            <a:spAutoFit/>
          </a:bodyPr>
          <a:lstStyle/>
          <a:p>
            <a:r>
              <a:rPr lang="en-US" sz="3200" dirty="0">
                <a:solidFill>
                  <a:schemeClr val="tx1"/>
                </a:solidFill>
              </a:rPr>
              <a:t>Proverbs 14:1ff</a:t>
            </a:r>
          </a:p>
          <a:p>
            <a:pPr marL="0" indent="0">
              <a:buNone/>
            </a:pPr>
            <a:endParaRPr lang="en-US" sz="3200" i="1" dirty="0">
              <a:solidFill>
                <a:schemeClr val="tx1"/>
              </a:solidFill>
            </a:endParaRPr>
          </a:p>
          <a:p>
            <a:r>
              <a:rPr lang="en-US" sz="3200" dirty="0">
                <a:solidFill>
                  <a:schemeClr val="tx1"/>
                </a:solidFill>
              </a:rPr>
              <a:t>Proverbs 15:1, </a:t>
            </a:r>
            <a:r>
              <a:rPr lang="en-US" sz="3200" i="1" dirty="0">
                <a:solidFill>
                  <a:schemeClr val="tx1"/>
                </a:solidFill>
              </a:rPr>
              <a:t>“A soft answer turneth away wrath; But a grievous word stirreth up anger.”</a:t>
            </a:r>
          </a:p>
          <a:p>
            <a:pPr marL="0" indent="0">
              <a:buNone/>
            </a:pPr>
            <a:endParaRPr lang="en-US" sz="3200" i="1" dirty="0">
              <a:solidFill>
                <a:schemeClr val="tx1"/>
              </a:solidFill>
            </a:endParaRPr>
          </a:p>
          <a:p>
            <a:r>
              <a:rPr lang="en-US" sz="3200" dirty="0">
                <a:solidFill>
                  <a:schemeClr val="tx1"/>
                </a:solidFill>
              </a:rPr>
              <a:t>Proverbs 22:6, </a:t>
            </a:r>
            <a:r>
              <a:rPr lang="en-US" sz="3200" i="1" dirty="0">
                <a:solidFill>
                  <a:schemeClr val="tx1"/>
                </a:solidFill>
              </a:rPr>
              <a:t>“Train up a child in the way he should go, And even when he is old he will not depart from it.”</a:t>
            </a:r>
          </a:p>
        </p:txBody>
      </p:sp>
      <p:sp>
        <p:nvSpPr>
          <p:cNvPr id="2" name="Title 1"/>
          <p:cNvSpPr>
            <a:spLocks noGrp="1"/>
          </p:cNvSpPr>
          <p:nvPr>
            <p:ph type="title"/>
          </p:nvPr>
        </p:nvSpPr>
        <p:spPr>
          <a:xfrm>
            <a:off x="457200" y="496669"/>
            <a:ext cx="8229600" cy="646331"/>
          </a:xfrm>
        </p:spPr>
        <p:txBody>
          <a:bodyPr>
            <a:spAutoFit/>
          </a:bodyPr>
          <a:lstStyle/>
          <a:p>
            <a:r>
              <a:rPr lang="en-US" b="1" dirty="0">
                <a:solidFill>
                  <a:schemeClr val="tx1"/>
                </a:solidFill>
              </a:rPr>
              <a:t>Illustrations Of These General Truths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839200" cy="4524315"/>
          </a:xfrm>
        </p:spPr>
        <p:txBody>
          <a:bodyPr wrap="square">
            <a:spAutoFit/>
          </a:bodyPr>
          <a:lstStyle/>
          <a:p>
            <a:pPr marL="339725" indent="-339725">
              <a:buNone/>
            </a:pPr>
            <a:r>
              <a:rPr lang="en-US" sz="3200" dirty="0">
                <a:solidFill>
                  <a:schemeClr val="tx1"/>
                </a:solidFill>
              </a:rPr>
              <a:t>1. The first nine chapters of Proverbs are discourses extolling the value of wisdom.</a:t>
            </a:r>
          </a:p>
          <a:p>
            <a:pPr marL="914400" lvl="1" indent="-514350">
              <a:buNone/>
            </a:pPr>
            <a:r>
              <a:rPr lang="en-US" sz="3200" dirty="0">
                <a:solidFill>
                  <a:schemeClr val="tx1"/>
                </a:solidFill>
              </a:rPr>
              <a:t>– Fatherly instruction. Proverbs 1:7-9</a:t>
            </a:r>
          </a:p>
          <a:p>
            <a:pPr marL="914400" lvl="1" indent="-514350">
              <a:buNone/>
            </a:pPr>
            <a:r>
              <a:rPr lang="en-US" sz="3200" dirty="0">
                <a:solidFill>
                  <a:schemeClr val="tx1"/>
                </a:solidFill>
              </a:rPr>
              <a:t>– A series of exhortations, beginning with </a:t>
            </a:r>
            <a:r>
              <a:rPr lang="en-US" sz="3200" i="1" dirty="0">
                <a:solidFill>
                  <a:schemeClr val="tx1"/>
                </a:solidFill>
              </a:rPr>
              <a:t>“</a:t>
            </a:r>
            <a:r>
              <a:rPr lang="en-US" sz="3200" b="1" i="1" dirty="0">
                <a:solidFill>
                  <a:schemeClr val="tx1"/>
                </a:solidFill>
              </a:rPr>
              <a:t>My Son</a:t>
            </a:r>
            <a:r>
              <a:rPr lang="en-US" sz="3200" i="1" dirty="0">
                <a:solidFill>
                  <a:schemeClr val="tx1"/>
                </a:solidFill>
              </a:rPr>
              <a:t>.”</a:t>
            </a:r>
          </a:p>
          <a:p>
            <a:pPr marL="395288" indent="-395288">
              <a:buNone/>
            </a:pPr>
            <a:r>
              <a:rPr lang="en-US" sz="3200" dirty="0">
                <a:solidFill>
                  <a:schemeClr val="tx1"/>
                </a:solidFill>
              </a:rPr>
              <a:t>2. The virtue of wisdom is seen in the prosperous life it can produce. Proverbs 3:13-18</a:t>
            </a:r>
          </a:p>
          <a:p>
            <a:pPr marL="395288" indent="-395288">
              <a:buNone/>
            </a:pPr>
            <a:r>
              <a:rPr lang="en-US" sz="3200" dirty="0">
                <a:solidFill>
                  <a:schemeClr val="tx1"/>
                </a:solidFill>
              </a:rPr>
              <a:t>3. Its value is also found in guarding us against many pitfalls. Proverbs 3:21-26</a:t>
            </a:r>
          </a:p>
        </p:txBody>
      </p:sp>
      <p:sp>
        <p:nvSpPr>
          <p:cNvPr id="2" name="Title 1"/>
          <p:cNvSpPr>
            <a:spLocks noGrp="1"/>
          </p:cNvSpPr>
          <p:nvPr>
            <p:ph type="title"/>
          </p:nvPr>
        </p:nvSpPr>
        <p:spPr>
          <a:xfrm>
            <a:off x="457200" y="537766"/>
            <a:ext cx="8229600" cy="646331"/>
          </a:xfrm>
        </p:spPr>
        <p:txBody>
          <a:bodyPr>
            <a:spAutoFit/>
          </a:bodyPr>
          <a:lstStyle/>
          <a:p>
            <a:r>
              <a:rPr lang="en-US" b="1" dirty="0">
                <a:solidFill>
                  <a:schemeClr val="tx1"/>
                </a:solidFill>
              </a:rPr>
              <a:t>VALUE OF WISDOM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046988"/>
          </a:xfrm>
        </p:spPr>
        <p:txBody>
          <a:bodyPr>
            <a:spAutoFit/>
          </a:bodyPr>
          <a:lstStyle/>
          <a:p>
            <a:pPr>
              <a:buNone/>
            </a:pPr>
            <a:r>
              <a:rPr lang="en-US" sz="3200" dirty="0">
                <a:solidFill>
                  <a:schemeClr val="tx1"/>
                </a:solidFill>
              </a:rPr>
              <a:t>4. Some “pitfalls” frequently warned against in The Book of Proverbs:</a:t>
            </a:r>
          </a:p>
          <a:p>
            <a:pPr marL="971550" lvl="1" indent="-514350"/>
            <a:r>
              <a:rPr lang="en-US" sz="3200" dirty="0">
                <a:solidFill>
                  <a:schemeClr val="tx1"/>
                </a:solidFill>
              </a:rPr>
              <a:t>The immoral woman. Proverbs 5:1-14; 6:24; 7:5ff</a:t>
            </a:r>
          </a:p>
          <a:p>
            <a:pPr lvl="1"/>
            <a:r>
              <a:rPr lang="en-US" sz="3200" dirty="0">
                <a:solidFill>
                  <a:schemeClr val="tx1"/>
                </a:solidFill>
              </a:rPr>
              <a:t>	 Evil companionship. Proverbs 1:10-19</a:t>
            </a:r>
          </a:p>
          <a:p>
            <a:pPr lvl="1"/>
            <a:r>
              <a:rPr lang="en-US" sz="3200" dirty="0">
                <a:solidFill>
                  <a:schemeClr val="tx1"/>
                </a:solidFill>
              </a:rPr>
              <a:t>	 Laziness. Proverbs 6:6-11</a:t>
            </a:r>
          </a:p>
        </p:txBody>
      </p:sp>
      <p:sp>
        <p:nvSpPr>
          <p:cNvPr id="2" name="Title 1"/>
          <p:cNvSpPr>
            <a:spLocks noGrp="1"/>
          </p:cNvSpPr>
          <p:nvPr>
            <p:ph type="title"/>
          </p:nvPr>
        </p:nvSpPr>
        <p:spPr>
          <a:xfrm>
            <a:off x="457200" y="497525"/>
            <a:ext cx="8229600" cy="646331"/>
          </a:xfrm>
        </p:spPr>
        <p:txBody>
          <a:bodyPr>
            <a:spAutoFit/>
          </a:bodyPr>
          <a:lstStyle/>
          <a:p>
            <a:r>
              <a:rPr lang="en-US" b="1" dirty="0">
                <a:solidFill>
                  <a:schemeClr val="tx1"/>
                </a:solidFill>
              </a:rPr>
              <a:t>VALUE OF WISDOM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162" y="1600200"/>
            <a:ext cx="8610600" cy="4524315"/>
          </a:xfrm>
        </p:spPr>
        <p:txBody>
          <a:bodyPr wrap="square">
            <a:spAutoFit/>
          </a:bodyPr>
          <a:lstStyle/>
          <a:p>
            <a:pPr>
              <a:buNone/>
            </a:pPr>
            <a:r>
              <a:rPr lang="en-US" sz="3200" dirty="0">
                <a:solidFill>
                  <a:schemeClr val="tx1"/>
                </a:solidFill>
              </a:rPr>
              <a:t>5. Chapter 8</a:t>
            </a:r>
          </a:p>
          <a:p>
            <a:pPr marL="914400" lvl="1" indent="-457200"/>
            <a:r>
              <a:rPr lang="en-US" sz="3200" dirty="0">
                <a:solidFill>
                  <a:schemeClr val="tx1"/>
                </a:solidFill>
              </a:rPr>
              <a:t>Wisdom is the source of true wealth; It is better than rubies. Verse 11</a:t>
            </a:r>
          </a:p>
          <a:p>
            <a:pPr lvl="1"/>
            <a:r>
              <a:rPr lang="en-US" sz="3200" dirty="0">
                <a:solidFill>
                  <a:schemeClr val="tx1"/>
                </a:solidFill>
              </a:rPr>
              <a:t>	Wisdom dwells with prudence. Verse 12</a:t>
            </a:r>
          </a:p>
          <a:p>
            <a:pPr lvl="1"/>
            <a:r>
              <a:rPr lang="en-US" sz="3200" dirty="0">
                <a:solidFill>
                  <a:schemeClr val="tx1"/>
                </a:solidFill>
              </a:rPr>
              <a:t>	It leads in the way of righteousness. Verse 20</a:t>
            </a:r>
          </a:p>
          <a:p>
            <a:pPr marL="914400" lvl="1" indent="-457200"/>
            <a:r>
              <a:rPr lang="en-US" sz="3200" dirty="0">
                <a:solidFill>
                  <a:schemeClr val="tx1"/>
                </a:solidFill>
              </a:rPr>
              <a:t>Whoso finds wisdom finds life and obtains favor of the Lord. Verse 35</a:t>
            </a:r>
          </a:p>
          <a:p>
            <a:pPr marL="914400" lvl="1" indent="-457200"/>
            <a:r>
              <a:rPr lang="en-US" sz="3200" dirty="0">
                <a:solidFill>
                  <a:schemeClr val="tx1"/>
                </a:solidFill>
              </a:rPr>
              <a:t>For one to sin against wisdom is to wrong </a:t>
            </a:r>
            <a:r>
              <a:rPr lang="en-US" sz="3200" i="1" dirty="0">
                <a:solidFill>
                  <a:schemeClr val="tx1"/>
                </a:solidFill>
              </a:rPr>
              <a:t>“his own soul.”</a:t>
            </a:r>
            <a:r>
              <a:rPr lang="en-US" sz="3200" dirty="0">
                <a:solidFill>
                  <a:schemeClr val="tx1"/>
                </a:solidFill>
              </a:rPr>
              <a:t> Verse 36</a:t>
            </a:r>
          </a:p>
        </p:txBody>
      </p:sp>
      <p:sp>
        <p:nvSpPr>
          <p:cNvPr id="2" name="Title 1"/>
          <p:cNvSpPr>
            <a:spLocks noGrp="1"/>
          </p:cNvSpPr>
          <p:nvPr>
            <p:ph type="title"/>
          </p:nvPr>
        </p:nvSpPr>
        <p:spPr>
          <a:xfrm>
            <a:off x="457200" y="496669"/>
            <a:ext cx="8229600" cy="646331"/>
          </a:xfrm>
        </p:spPr>
        <p:txBody>
          <a:bodyPr>
            <a:spAutoFit/>
          </a:bodyPr>
          <a:lstStyle/>
          <a:p>
            <a:r>
              <a:rPr lang="en-US" b="1" dirty="0">
                <a:solidFill>
                  <a:schemeClr val="tx1"/>
                </a:solidFill>
              </a:rPr>
              <a:t>VALUE OF WISDOM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68708"/>
            <a:ext cx="8839200" cy="4832092"/>
          </a:xfrm>
        </p:spPr>
        <p:txBody>
          <a:bodyPr wrap="square">
            <a:spAutoFit/>
          </a:bodyPr>
          <a:lstStyle/>
          <a:p>
            <a:pPr>
              <a:buNone/>
            </a:pPr>
            <a:r>
              <a:rPr lang="en-US" dirty="0">
                <a:solidFill>
                  <a:schemeClr val="tx1"/>
                </a:solidFill>
              </a:rPr>
              <a:t>1.	Trial and error (personal experience). Galatians 6:7; Proverbs 13:15</a:t>
            </a:r>
          </a:p>
          <a:p>
            <a:pPr lvl="1"/>
            <a:r>
              <a:rPr lang="en-US" sz="2800" dirty="0">
                <a:solidFill>
                  <a:schemeClr val="tx1"/>
                </a:solidFill>
              </a:rPr>
              <a:t>Younger should listen to the older. Ephesians 6:2; </a:t>
            </a:r>
            <a:br>
              <a:rPr lang="en-US" sz="2800" dirty="0">
                <a:solidFill>
                  <a:schemeClr val="tx1"/>
                </a:solidFill>
              </a:rPr>
            </a:br>
            <a:r>
              <a:rPr lang="en-US" sz="2800" dirty="0">
                <a:solidFill>
                  <a:schemeClr val="tx1"/>
                </a:solidFill>
              </a:rPr>
              <a:t>1 Peter 5:5; 1 Kings 12:8</a:t>
            </a:r>
          </a:p>
          <a:p>
            <a:pPr>
              <a:buNone/>
            </a:pPr>
            <a:r>
              <a:rPr lang="en-US" dirty="0">
                <a:solidFill>
                  <a:schemeClr val="tx1"/>
                </a:solidFill>
              </a:rPr>
              <a:t>2.	Counsel from others (proven experience).</a:t>
            </a:r>
          </a:p>
          <a:p>
            <a:pPr lvl="1"/>
            <a:r>
              <a:rPr lang="en-US" sz="2800" dirty="0">
                <a:solidFill>
                  <a:schemeClr val="tx1"/>
                </a:solidFill>
              </a:rPr>
              <a:t>Uninspired people who have had greater experience in certain fields. Proverbs 12:15</a:t>
            </a:r>
          </a:p>
          <a:p>
            <a:pPr lvl="2">
              <a:buFont typeface="Wingdings" pitchFamily="2" charset="2"/>
              <a:buChar char="§"/>
            </a:pPr>
            <a:r>
              <a:rPr lang="en-US" sz="2800" dirty="0">
                <a:solidFill>
                  <a:schemeClr val="tx1"/>
                </a:solidFill>
                <a:highlight>
                  <a:srgbClr val="FFFF00"/>
                </a:highlight>
              </a:rPr>
              <a:t>Fool will not listen. Proverbs 29:19</a:t>
            </a:r>
            <a:endParaRPr lang="en-US" sz="2800" dirty="0">
              <a:solidFill>
                <a:schemeClr val="tx1"/>
              </a:solidFill>
            </a:endParaRPr>
          </a:p>
          <a:p>
            <a:pPr lvl="1"/>
            <a:r>
              <a:rPr lang="en-US" sz="2800" dirty="0">
                <a:solidFill>
                  <a:schemeClr val="tx1"/>
                </a:solidFill>
              </a:rPr>
              <a:t>Inspired teachers. 2 Timothy 3:15ff.</a:t>
            </a:r>
          </a:p>
          <a:p>
            <a:pPr lvl="1">
              <a:buFont typeface="Wingdings" panose="05000000000000000000" pitchFamily="2" charset="2"/>
              <a:buChar char="Ø"/>
            </a:pPr>
            <a:r>
              <a:rPr lang="en-US" sz="2800" dirty="0">
                <a:solidFill>
                  <a:schemeClr val="tx1"/>
                </a:solidFill>
              </a:rPr>
              <a:t>This is counsel from God. Declares </a:t>
            </a:r>
            <a:r>
              <a:rPr lang="en-US" sz="2800" i="1" dirty="0">
                <a:solidFill>
                  <a:schemeClr val="tx1"/>
                </a:solidFill>
              </a:rPr>
              <a:t>“the end from the beginning!”</a:t>
            </a:r>
            <a:r>
              <a:rPr lang="en-US" sz="2800" dirty="0">
                <a:solidFill>
                  <a:schemeClr val="tx1"/>
                </a:solidFill>
              </a:rPr>
              <a:t> Isaiah 46:10</a:t>
            </a:r>
          </a:p>
        </p:txBody>
      </p:sp>
      <p:sp>
        <p:nvSpPr>
          <p:cNvPr id="2" name="Title 1"/>
          <p:cNvSpPr>
            <a:spLocks noGrp="1"/>
          </p:cNvSpPr>
          <p:nvPr>
            <p:ph type="title"/>
          </p:nvPr>
        </p:nvSpPr>
        <p:spPr>
          <a:xfrm>
            <a:off x="228600" y="304800"/>
            <a:ext cx="8712485" cy="646331"/>
          </a:xfrm>
        </p:spPr>
        <p:txBody>
          <a:bodyPr wrap="square">
            <a:spAutoFit/>
          </a:bodyPr>
          <a:lstStyle/>
          <a:p>
            <a:r>
              <a:rPr lang="en-US" b="1" dirty="0">
                <a:solidFill>
                  <a:schemeClr val="tx1"/>
                </a:solidFill>
              </a:rPr>
              <a:t>WISDOM COMES FROM TWO SOURCES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477875"/>
          </a:xfrm>
        </p:spPr>
        <p:txBody>
          <a:bodyPr>
            <a:spAutoFit/>
          </a:bodyPr>
          <a:lstStyle/>
          <a:p>
            <a:pPr marL="0" indent="0">
              <a:buNone/>
            </a:pPr>
            <a:r>
              <a:rPr lang="en-US" sz="3200" b="1" dirty="0">
                <a:solidFill>
                  <a:srgbClr val="FF0000"/>
                </a:solidFill>
              </a:rPr>
              <a:t>Great need for wisdom.</a:t>
            </a:r>
          </a:p>
          <a:p>
            <a:pPr marL="0" indent="0">
              <a:buNone/>
            </a:pPr>
            <a:endParaRPr lang="en-US" sz="3200" dirty="0">
              <a:solidFill>
                <a:schemeClr val="tx1"/>
              </a:solidFill>
            </a:endParaRPr>
          </a:p>
          <a:p>
            <a:r>
              <a:rPr lang="en-US" sz="3200" dirty="0">
                <a:solidFill>
                  <a:schemeClr val="tx1"/>
                </a:solidFill>
              </a:rPr>
              <a:t>The walk of a Christian is to be the walk of wisdom. Ephesians 5:15-17</a:t>
            </a:r>
          </a:p>
          <a:p>
            <a:pPr lvl="1"/>
            <a:r>
              <a:rPr lang="en-US" sz="2800" dirty="0">
                <a:solidFill>
                  <a:schemeClr val="tx1"/>
                </a:solidFill>
              </a:rPr>
              <a:t>Value of time.</a:t>
            </a:r>
          </a:p>
          <a:p>
            <a:r>
              <a:rPr lang="en-US" sz="3200" dirty="0">
                <a:solidFill>
                  <a:schemeClr val="tx1"/>
                </a:solidFill>
              </a:rPr>
              <a:t>The word of God equips man unto every good work. 2 Timothy 3:16-17</a:t>
            </a:r>
          </a:p>
        </p:txBody>
      </p:sp>
      <p:sp>
        <p:nvSpPr>
          <p:cNvPr id="2" name="Title 1"/>
          <p:cNvSpPr>
            <a:spLocks noGrp="1"/>
          </p:cNvSpPr>
          <p:nvPr>
            <p:ph type="title"/>
          </p:nvPr>
        </p:nvSpPr>
        <p:spPr>
          <a:xfrm>
            <a:off x="457200" y="657006"/>
            <a:ext cx="8229600" cy="646331"/>
          </a:xfrm>
        </p:spPr>
        <p:txBody>
          <a:bodyPr>
            <a:spAutoFit/>
          </a:bodyPr>
          <a:lstStyle/>
          <a:p>
            <a:r>
              <a:rPr lang="en-US" b="1" dirty="0">
                <a:solidFill>
                  <a:schemeClr val="tx1"/>
                </a:solidFill>
              </a:rPr>
              <a:t>Proverbs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8043"/>
            <a:ext cx="8839200" cy="5293757"/>
          </a:xfrm>
        </p:spPr>
        <p:txBody>
          <a:bodyPr wrap="square">
            <a:spAutoFit/>
          </a:bodyPr>
          <a:lstStyle/>
          <a:p>
            <a:r>
              <a:rPr lang="en-US" sz="2600" dirty="0">
                <a:solidFill>
                  <a:schemeClr val="tx1"/>
                </a:solidFill>
              </a:rPr>
              <a:t>The book begins by identifying Solomon, the son of David, King of Israel, as the author (971-931 BC, long before Plato, Aristotle, and other “wise men”).</a:t>
            </a:r>
          </a:p>
          <a:p>
            <a:r>
              <a:rPr lang="en-US" sz="2600" dirty="0">
                <a:solidFill>
                  <a:schemeClr val="tx1"/>
                </a:solidFill>
              </a:rPr>
              <a:t>Copied by men of Hezekiah (715-686 BC)</a:t>
            </a:r>
            <a:br>
              <a:rPr lang="en-US" sz="2600" dirty="0">
                <a:solidFill>
                  <a:schemeClr val="tx1"/>
                </a:solidFill>
              </a:rPr>
            </a:br>
            <a:r>
              <a:rPr lang="en-US" sz="2600" dirty="0">
                <a:solidFill>
                  <a:schemeClr val="tx1"/>
                </a:solidFill>
              </a:rPr>
              <a:t>Proverbs 25:1-29:27</a:t>
            </a:r>
          </a:p>
          <a:p>
            <a:r>
              <a:rPr lang="en-US" sz="2600" dirty="0">
                <a:solidFill>
                  <a:schemeClr val="tx1"/>
                </a:solidFill>
              </a:rPr>
              <a:t>Granted wisdom by God. 1 Kings 3:5-14</a:t>
            </a:r>
          </a:p>
          <a:p>
            <a:r>
              <a:rPr lang="en-US" sz="2600" dirty="0">
                <a:solidFill>
                  <a:schemeClr val="tx1"/>
                </a:solidFill>
              </a:rPr>
              <a:t>Became famous for his wisdom, and wrote over 3,000 proverbs. 1 Kings 4:29-34. Wrote Ecclesiastes and Song of Solomon.</a:t>
            </a:r>
          </a:p>
          <a:p>
            <a:r>
              <a:rPr lang="en-US" sz="2600" dirty="0">
                <a:solidFill>
                  <a:schemeClr val="tx1"/>
                </a:solidFill>
              </a:rPr>
              <a:t>Book also contains wisdom from:</a:t>
            </a:r>
          </a:p>
          <a:p>
            <a:pPr lvl="1"/>
            <a:r>
              <a:rPr lang="en-US" sz="2600" dirty="0">
                <a:solidFill>
                  <a:schemeClr val="tx1"/>
                </a:solidFill>
              </a:rPr>
              <a:t>Agur son of Jakeh to </a:t>
            </a:r>
            <a:r>
              <a:rPr lang="en-US" sz="2600" dirty="0" err="1">
                <a:solidFill>
                  <a:schemeClr val="tx1"/>
                </a:solidFill>
              </a:rPr>
              <a:t>Ithiel</a:t>
            </a:r>
            <a:r>
              <a:rPr lang="en-US" sz="2600" dirty="0">
                <a:solidFill>
                  <a:schemeClr val="tx1"/>
                </a:solidFill>
              </a:rPr>
              <a:t> and </a:t>
            </a:r>
            <a:r>
              <a:rPr lang="en-US" sz="2600" dirty="0" err="1">
                <a:solidFill>
                  <a:schemeClr val="tx1"/>
                </a:solidFill>
              </a:rPr>
              <a:t>Ucal</a:t>
            </a:r>
            <a:r>
              <a:rPr lang="en-US" sz="2600" dirty="0">
                <a:solidFill>
                  <a:schemeClr val="tx1"/>
                </a:solidFill>
              </a:rPr>
              <a:t>. Proverbs 30:1-33</a:t>
            </a:r>
          </a:p>
          <a:p>
            <a:pPr lvl="1"/>
            <a:r>
              <a:rPr lang="en-US" sz="2600" dirty="0">
                <a:solidFill>
                  <a:schemeClr val="tx1"/>
                </a:solidFill>
              </a:rPr>
              <a:t>The words of King Lemuel, taught him by his mother. </a:t>
            </a:r>
            <a:br>
              <a:rPr lang="en-US" sz="2600" dirty="0">
                <a:solidFill>
                  <a:schemeClr val="tx1"/>
                </a:solidFill>
              </a:rPr>
            </a:br>
            <a:r>
              <a:rPr lang="en-US" sz="2600" dirty="0">
                <a:solidFill>
                  <a:schemeClr val="tx1"/>
                </a:solidFill>
              </a:rPr>
              <a:t> Proverbs 31:1-31</a:t>
            </a:r>
          </a:p>
        </p:txBody>
      </p:sp>
      <p:sp>
        <p:nvSpPr>
          <p:cNvPr id="2" name="Title 1"/>
          <p:cNvSpPr>
            <a:spLocks noGrp="1"/>
          </p:cNvSpPr>
          <p:nvPr>
            <p:ph type="title"/>
          </p:nvPr>
        </p:nvSpPr>
        <p:spPr>
          <a:xfrm>
            <a:off x="457200" y="507799"/>
            <a:ext cx="8229600" cy="646331"/>
          </a:xfrm>
        </p:spPr>
        <p:txBody>
          <a:bodyPr>
            <a:spAutoFit/>
          </a:bodyPr>
          <a:lstStyle/>
          <a:p>
            <a:r>
              <a:rPr lang="en-US" b="1" dirty="0">
                <a:solidFill>
                  <a:schemeClr val="tx1"/>
                </a:solidFill>
              </a:rPr>
              <a:t>Proverbs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77817"/>
            <a:ext cx="8229600" cy="5570756"/>
          </a:xfrm>
        </p:spPr>
        <p:txBody>
          <a:bodyPr>
            <a:spAutoFit/>
          </a:bodyPr>
          <a:lstStyle/>
          <a:p>
            <a:r>
              <a:rPr lang="en-US" dirty="0"/>
              <a:t>Note: Proverbs is a collection of wise sayings with no particular arrangement or outline. A lot like life itself. It is a book about life.</a:t>
            </a:r>
          </a:p>
          <a:p>
            <a:pPr marL="0" indent="0">
              <a:buNone/>
            </a:pPr>
            <a:endParaRPr lang="en-US" dirty="0"/>
          </a:p>
          <a:p>
            <a:r>
              <a:rPr lang="en-US" dirty="0">
                <a:highlight>
                  <a:srgbClr val="FFFF00"/>
                </a:highlight>
              </a:rPr>
              <a:t>Note: A Proverb is not intended as an absolute.</a:t>
            </a:r>
          </a:p>
          <a:p>
            <a:pPr lvl="1"/>
            <a:r>
              <a:rPr lang="en-US" dirty="0"/>
              <a:t>Proverbs 22:6, </a:t>
            </a:r>
            <a:r>
              <a:rPr lang="en-US" i="1" dirty="0"/>
              <a:t>“Train up a child in the way he should go, And even when he is old he will not depart from it.”</a:t>
            </a:r>
          </a:p>
          <a:p>
            <a:pPr lvl="1"/>
            <a:r>
              <a:rPr lang="en-US" dirty="0"/>
              <a:t>Proverbs 3:1-2 </a:t>
            </a:r>
            <a:r>
              <a:rPr lang="en-US" i="1" dirty="0"/>
              <a:t>“My son, forget not my law; But let thy heart keep my commandments: For length of days, and years of life, And peace, will they add to thee.”</a:t>
            </a:r>
          </a:p>
          <a:p>
            <a:pPr lvl="1"/>
            <a:r>
              <a:rPr lang="en-US" dirty="0"/>
              <a:t>Proverbs 10:4, </a:t>
            </a:r>
            <a:r>
              <a:rPr lang="en-US" i="1" dirty="0"/>
              <a:t>“He becometh poor that worketh with a slack hand; But the hand of the diligent maketh rich.”</a:t>
            </a:r>
          </a:p>
          <a:p>
            <a:pPr lvl="1"/>
            <a:r>
              <a:rPr lang="en-US" dirty="0"/>
              <a:t>Proverbs 13:9, </a:t>
            </a:r>
            <a:r>
              <a:rPr lang="en-US" i="1" dirty="0"/>
              <a:t>“The light of the righteous rejoiceth; But the lamp of the wicked shall be put out.”</a:t>
            </a:r>
          </a:p>
        </p:txBody>
      </p:sp>
      <p:sp>
        <p:nvSpPr>
          <p:cNvPr id="2" name="Title 1"/>
          <p:cNvSpPr>
            <a:spLocks noGrp="1"/>
          </p:cNvSpPr>
          <p:nvPr>
            <p:ph type="title"/>
          </p:nvPr>
        </p:nvSpPr>
        <p:spPr>
          <a:xfrm>
            <a:off x="457200" y="496669"/>
            <a:ext cx="8229600" cy="646331"/>
          </a:xfrm>
        </p:spPr>
        <p:txBody>
          <a:bodyPr>
            <a:spAutoFit/>
          </a:bodyPr>
          <a:lstStyle/>
          <a:p>
            <a:r>
              <a:rPr lang="en-US" b="1" dirty="0">
                <a:solidFill>
                  <a:schemeClr val="tx1"/>
                </a:solidFill>
              </a:rPr>
              <a:t>What Is A Proverb?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61389"/>
            <a:ext cx="8839200" cy="5478423"/>
          </a:xfrm>
        </p:spPr>
        <p:txBody>
          <a:bodyPr wrap="square">
            <a:spAutoFit/>
          </a:bodyPr>
          <a:lstStyle/>
          <a:p>
            <a:r>
              <a:rPr lang="en-US" sz="3500" dirty="0">
                <a:solidFill>
                  <a:schemeClr val="tx1"/>
                </a:solidFill>
              </a:rPr>
              <a:t>The fatherly instructor teaches his son wisdom and urges him to seek after wisdom. Chapters 1-9</a:t>
            </a:r>
          </a:p>
          <a:p>
            <a:r>
              <a:rPr lang="en-US" sz="3500" dirty="0">
                <a:solidFill>
                  <a:schemeClr val="tx1"/>
                </a:solidFill>
              </a:rPr>
              <a:t>The proverbs of Solomon. Chapters 10-24</a:t>
            </a:r>
          </a:p>
          <a:p>
            <a:r>
              <a:rPr lang="en-US" sz="3500" dirty="0">
                <a:solidFill>
                  <a:schemeClr val="tx1"/>
                </a:solidFill>
              </a:rPr>
              <a:t>The proverbs of Solomon, copied by the men of King Hezekiah. Chapters 25-29</a:t>
            </a:r>
          </a:p>
          <a:p>
            <a:r>
              <a:rPr lang="en-US" sz="3500" dirty="0">
                <a:solidFill>
                  <a:schemeClr val="tx1"/>
                </a:solidFill>
              </a:rPr>
              <a:t>The words of Agur the son of Jakeh; the oracle. Chapter 30</a:t>
            </a:r>
          </a:p>
          <a:p>
            <a:r>
              <a:rPr lang="en-US" sz="3500" dirty="0">
                <a:solidFill>
                  <a:schemeClr val="tx1"/>
                </a:solidFill>
              </a:rPr>
              <a:t>The words of King Lemuel; the oracle which his mother taught him. Chapter 31</a:t>
            </a:r>
          </a:p>
        </p:txBody>
      </p:sp>
      <p:sp>
        <p:nvSpPr>
          <p:cNvPr id="2" name="Title 1"/>
          <p:cNvSpPr>
            <a:spLocks noGrp="1"/>
          </p:cNvSpPr>
          <p:nvPr>
            <p:ph type="title"/>
          </p:nvPr>
        </p:nvSpPr>
        <p:spPr>
          <a:xfrm>
            <a:off x="457200" y="496669"/>
            <a:ext cx="8229600" cy="646331"/>
          </a:xfrm>
        </p:spPr>
        <p:txBody>
          <a:bodyPr>
            <a:spAutoFit/>
          </a:bodyPr>
          <a:lstStyle/>
          <a:p>
            <a:r>
              <a:rPr lang="en-US" b="1" dirty="0">
                <a:solidFill>
                  <a:schemeClr val="tx1"/>
                </a:solidFill>
              </a:rPr>
              <a:t>Outline of Proverbs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4315"/>
          </a:xfrm>
        </p:spPr>
        <p:txBody>
          <a:bodyPr>
            <a:spAutoFit/>
          </a:bodyPr>
          <a:lstStyle/>
          <a:p>
            <a:pPr marL="395288" indent="-395288">
              <a:buNone/>
            </a:pPr>
            <a:r>
              <a:rPr lang="en-US" sz="3200" dirty="0">
                <a:solidFill>
                  <a:schemeClr val="tx1"/>
                </a:solidFill>
              </a:rPr>
              <a:t>1. </a:t>
            </a:r>
            <a:r>
              <a:rPr lang="en-US" sz="3200" i="1" dirty="0">
                <a:solidFill>
                  <a:schemeClr val="tx1"/>
                </a:solidFill>
              </a:rPr>
              <a:t>“To know wisdom and instruction, to perceive the words of understanding”</a:t>
            </a:r>
          </a:p>
          <a:p>
            <a:pPr marL="395288" indent="-395288">
              <a:buNone/>
            </a:pPr>
            <a:r>
              <a:rPr lang="en-US" sz="3200" dirty="0">
                <a:solidFill>
                  <a:schemeClr val="tx1"/>
                </a:solidFill>
              </a:rPr>
              <a:t>2. </a:t>
            </a:r>
            <a:r>
              <a:rPr lang="en-US" sz="3200" i="1" dirty="0">
                <a:solidFill>
                  <a:schemeClr val="tx1"/>
                </a:solidFill>
              </a:rPr>
              <a:t>“To receive the instruction of wisdom, justice, judgment, and equity”</a:t>
            </a:r>
          </a:p>
          <a:p>
            <a:pPr>
              <a:buNone/>
            </a:pPr>
            <a:r>
              <a:rPr lang="en-US" sz="3200" dirty="0">
                <a:solidFill>
                  <a:schemeClr val="tx1"/>
                </a:solidFill>
              </a:rPr>
              <a:t>3. To give to the …</a:t>
            </a:r>
          </a:p>
          <a:p>
            <a:pPr lvl="1">
              <a:buNone/>
            </a:pPr>
            <a:r>
              <a:rPr lang="en-US" sz="3200" dirty="0">
                <a:solidFill>
                  <a:schemeClr val="tx1"/>
                </a:solidFill>
              </a:rPr>
              <a:t> a. Simple (naive) – </a:t>
            </a:r>
            <a:r>
              <a:rPr lang="en-US" sz="3200" i="1" dirty="0">
                <a:solidFill>
                  <a:schemeClr val="tx1"/>
                </a:solidFill>
              </a:rPr>
              <a:t>“prudence”</a:t>
            </a:r>
          </a:p>
          <a:p>
            <a:pPr lvl="1">
              <a:buNone/>
            </a:pPr>
            <a:r>
              <a:rPr lang="en-US" sz="3200" dirty="0">
                <a:solidFill>
                  <a:schemeClr val="tx1"/>
                </a:solidFill>
              </a:rPr>
              <a:t> b. Young man – </a:t>
            </a:r>
            <a:r>
              <a:rPr lang="en-US" sz="3200" i="1" dirty="0">
                <a:solidFill>
                  <a:schemeClr val="tx1"/>
                </a:solidFill>
              </a:rPr>
              <a:t>“knowledge and discretion”</a:t>
            </a:r>
          </a:p>
          <a:p>
            <a:pPr lvl="1">
              <a:buNone/>
            </a:pPr>
            <a:r>
              <a:rPr lang="en-US" sz="3200" dirty="0">
                <a:solidFill>
                  <a:schemeClr val="tx1"/>
                </a:solidFill>
              </a:rPr>
              <a:t> c. Wise man – </a:t>
            </a:r>
            <a:r>
              <a:rPr lang="en-US" sz="3200" i="1" dirty="0">
                <a:solidFill>
                  <a:schemeClr val="tx1"/>
                </a:solidFill>
              </a:rPr>
              <a:t>“increased learning”</a:t>
            </a:r>
          </a:p>
          <a:p>
            <a:pPr lvl="1">
              <a:buNone/>
            </a:pPr>
            <a:r>
              <a:rPr lang="en-US" sz="3200" dirty="0">
                <a:solidFill>
                  <a:schemeClr val="tx1"/>
                </a:solidFill>
              </a:rPr>
              <a:t> </a:t>
            </a:r>
            <a:r>
              <a:rPr lang="en-US" sz="3200" dirty="0" err="1">
                <a:solidFill>
                  <a:schemeClr val="tx1"/>
                </a:solidFill>
              </a:rPr>
              <a:t>d.</a:t>
            </a:r>
            <a:r>
              <a:rPr lang="en-US" sz="3200" dirty="0">
                <a:solidFill>
                  <a:schemeClr val="tx1"/>
                </a:solidFill>
              </a:rPr>
              <a:t> Man of understanding – </a:t>
            </a:r>
            <a:r>
              <a:rPr lang="en-US" sz="3200" i="1" dirty="0">
                <a:solidFill>
                  <a:schemeClr val="tx1"/>
                </a:solidFill>
              </a:rPr>
              <a:t>“wise counsel”</a:t>
            </a:r>
          </a:p>
        </p:txBody>
      </p:sp>
      <p:sp>
        <p:nvSpPr>
          <p:cNvPr id="2" name="Title 1"/>
          <p:cNvSpPr>
            <a:spLocks noGrp="1"/>
          </p:cNvSpPr>
          <p:nvPr>
            <p:ph type="title"/>
          </p:nvPr>
        </p:nvSpPr>
        <p:spPr>
          <a:xfrm>
            <a:off x="457200" y="76217"/>
            <a:ext cx="8229600" cy="1200329"/>
          </a:xfrm>
        </p:spPr>
        <p:txBody>
          <a:bodyPr>
            <a:spAutoFit/>
          </a:bodyPr>
          <a:lstStyle/>
          <a:p>
            <a:r>
              <a:rPr lang="en-US" b="1" dirty="0">
                <a:solidFill>
                  <a:schemeClr val="tx1"/>
                </a:solidFill>
              </a:rPr>
              <a:t>THE PURPOSE OF THE BOOK</a:t>
            </a:r>
            <a:br>
              <a:rPr lang="en-US" b="1" dirty="0">
                <a:solidFill>
                  <a:schemeClr val="tx1"/>
                </a:solidFill>
              </a:rPr>
            </a:br>
            <a:r>
              <a:rPr lang="en-US" b="1" dirty="0">
                <a:solidFill>
                  <a:schemeClr val="tx1"/>
                </a:solidFill>
              </a:rPr>
              <a:t>Proverbs 1:1-7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535" y="1600200"/>
            <a:ext cx="8763000" cy="4955203"/>
          </a:xfrm>
        </p:spPr>
        <p:txBody>
          <a:bodyPr>
            <a:spAutoFit/>
          </a:bodyPr>
          <a:lstStyle/>
          <a:p>
            <a:pPr marL="514350" indent="-514350">
              <a:buNone/>
            </a:pPr>
            <a:r>
              <a:rPr lang="en-US" sz="3200" dirty="0">
                <a:solidFill>
                  <a:schemeClr val="tx1"/>
                </a:solidFill>
              </a:rPr>
              <a:t>4. To receive instruction in the </a:t>
            </a:r>
            <a:r>
              <a:rPr lang="en-US" sz="3600" b="1" dirty="0">
                <a:solidFill>
                  <a:schemeClr val="tx1"/>
                </a:solidFill>
              </a:rPr>
              <a:t>whys</a:t>
            </a:r>
            <a:r>
              <a:rPr lang="en-US" sz="3200" dirty="0">
                <a:solidFill>
                  <a:schemeClr val="tx1"/>
                </a:solidFill>
              </a:rPr>
              <a:t> and </a:t>
            </a:r>
            <a:r>
              <a:rPr lang="en-US" sz="3600" b="1" dirty="0">
                <a:solidFill>
                  <a:schemeClr val="tx1"/>
                </a:solidFill>
              </a:rPr>
              <a:t>wherefores</a:t>
            </a:r>
            <a:r>
              <a:rPr lang="en-US" sz="3200" dirty="0">
                <a:solidFill>
                  <a:schemeClr val="tx1"/>
                </a:solidFill>
              </a:rPr>
              <a:t> of righteousness, justice, and integrity.</a:t>
            </a:r>
          </a:p>
          <a:p>
            <a:pPr marL="514350" indent="-514350">
              <a:buNone/>
            </a:pPr>
            <a:r>
              <a:rPr lang="en-US" sz="3200" dirty="0">
                <a:solidFill>
                  <a:schemeClr val="tx1"/>
                </a:solidFill>
              </a:rPr>
              <a:t>	– The person who is guided by the proverbs will do these things, not by external constraint, or by custom, but by understanding the underlying principles of right and wrong.</a:t>
            </a:r>
          </a:p>
          <a:p>
            <a:pPr marL="514350" indent="-514350">
              <a:buNone/>
            </a:pPr>
            <a:endParaRPr lang="en-US" dirty="0">
              <a:solidFill>
                <a:schemeClr val="tx1"/>
              </a:solidFill>
            </a:endParaRPr>
          </a:p>
          <a:p>
            <a:pPr marL="514350" indent="-514350">
              <a:buNone/>
            </a:pPr>
            <a:r>
              <a:rPr lang="en-US" b="1" dirty="0">
                <a:solidFill>
                  <a:srgbClr val="FF0000"/>
                </a:solidFill>
              </a:rPr>
              <a:t>Proverbs 14:12</a:t>
            </a:r>
            <a:r>
              <a:rPr lang="en-US" dirty="0">
                <a:solidFill>
                  <a:srgbClr val="FF0000"/>
                </a:solidFill>
              </a:rPr>
              <a:t>, </a:t>
            </a:r>
            <a:r>
              <a:rPr lang="en-US" i="1" dirty="0">
                <a:solidFill>
                  <a:srgbClr val="FF0000"/>
                </a:solidFill>
              </a:rPr>
              <a:t>“</a:t>
            </a:r>
            <a:r>
              <a:rPr lang="en-US" b="1" i="1" dirty="0">
                <a:solidFill>
                  <a:srgbClr val="FF0000"/>
                </a:solidFill>
              </a:rPr>
              <a:t>There is a way which seemeth right unto a man; But the end thereof are the ways of death</a:t>
            </a:r>
            <a:r>
              <a:rPr lang="en-US" i="1" dirty="0">
                <a:solidFill>
                  <a:srgbClr val="FF0000"/>
                </a:solidFill>
              </a:rPr>
              <a:t>.”</a:t>
            </a:r>
          </a:p>
        </p:txBody>
      </p:sp>
      <p:sp>
        <p:nvSpPr>
          <p:cNvPr id="6" name="Title 1">
            <a:extLst>
              <a:ext uri="{FF2B5EF4-FFF2-40B4-BE49-F238E27FC236}">
                <a16:creationId xmlns:a16="http://schemas.microsoft.com/office/drawing/2014/main" id="{C3C93807-2225-6CDD-7DF2-AED7373314B1}"/>
              </a:ext>
            </a:extLst>
          </p:cNvPr>
          <p:cNvSpPr>
            <a:spLocks noGrp="1"/>
          </p:cNvSpPr>
          <p:nvPr>
            <p:ph type="title"/>
          </p:nvPr>
        </p:nvSpPr>
        <p:spPr>
          <a:xfrm>
            <a:off x="457200" y="76217"/>
            <a:ext cx="8229600" cy="1200329"/>
          </a:xfrm>
        </p:spPr>
        <p:txBody>
          <a:bodyPr>
            <a:spAutoFit/>
          </a:bodyPr>
          <a:lstStyle/>
          <a:p>
            <a:r>
              <a:rPr lang="en-US" b="1" dirty="0">
                <a:solidFill>
                  <a:schemeClr val="tx1"/>
                </a:solidFill>
              </a:rPr>
              <a:t>THE PURPOSE OF THE BOOK</a:t>
            </a:r>
            <a:br>
              <a:rPr lang="en-US" b="1" dirty="0">
                <a:solidFill>
                  <a:schemeClr val="tx1"/>
                </a:solidFill>
              </a:rPr>
            </a:br>
            <a:r>
              <a:rPr lang="en-US" b="1" dirty="0">
                <a:solidFill>
                  <a:schemeClr val="tx1"/>
                </a:solidFill>
              </a:rPr>
              <a:t>Proverbs 1:1-7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746" y="1644908"/>
            <a:ext cx="8763000" cy="4832092"/>
          </a:xfrm>
        </p:spPr>
        <p:txBody>
          <a:bodyPr wrap="square">
            <a:spAutoFit/>
          </a:bodyPr>
          <a:lstStyle/>
          <a:p>
            <a:pPr marL="514350" indent="-514350">
              <a:buNone/>
            </a:pPr>
            <a:r>
              <a:rPr lang="en-US" dirty="0">
                <a:solidFill>
                  <a:schemeClr val="tx1"/>
                </a:solidFill>
              </a:rPr>
              <a:t>5</a:t>
            </a:r>
            <a:r>
              <a:rPr lang="en-US" sz="3600" dirty="0">
                <a:solidFill>
                  <a:schemeClr val="tx1"/>
                </a:solidFill>
              </a:rPr>
              <a:t>. That the wise man may hear and increase in learning, and that the man of understanding, the one who is willing to be informed, the intelligent person, may gain sound rules of conduct or management.</a:t>
            </a:r>
          </a:p>
          <a:p>
            <a:pPr marL="914400" lvl="1" indent="-514350">
              <a:buNone/>
            </a:pPr>
            <a:r>
              <a:rPr lang="en-US" sz="3200" dirty="0">
                <a:solidFill>
                  <a:schemeClr val="tx1"/>
                </a:solidFill>
              </a:rPr>
              <a:t>	– A proverb can help one who is already wise and give him the ability to plan and direct both his own affairs and the affairs of others wisely.</a:t>
            </a:r>
          </a:p>
        </p:txBody>
      </p:sp>
      <p:sp>
        <p:nvSpPr>
          <p:cNvPr id="6" name="Title 1">
            <a:extLst>
              <a:ext uri="{FF2B5EF4-FFF2-40B4-BE49-F238E27FC236}">
                <a16:creationId xmlns:a16="http://schemas.microsoft.com/office/drawing/2014/main" id="{FB17F208-BF56-6BF8-5D41-AA96ECBAEA25}"/>
              </a:ext>
            </a:extLst>
          </p:cNvPr>
          <p:cNvSpPr>
            <a:spLocks noGrp="1"/>
          </p:cNvSpPr>
          <p:nvPr>
            <p:ph type="title"/>
          </p:nvPr>
        </p:nvSpPr>
        <p:spPr>
          <a:xfrm>
            <a:off x="457200" y="76217"/>
            <a:ext cx="8229600" cy="1200329"/>
          </a:xfrm>
        </p:spPr>
        <p:txBody>
          <a:bodyPr>
            <a:spAutoFit/>
          </a:bodyPr>
          <a:lstStyle/>
          <a:p>
            <a:r>
              <a:rPr lang="en-US" b="1" dirty="0">
                <a:solidFill>
                  <a:schemeClr val="tx1"/>
                </a:solidFill>
              </a:rPr>
              <a:t>THE PURPOSE OF THE BOOK</a:t>
            </a:r>
            <a:br>
              <a:rPr lang="en-US" b="1" dirty="0">
                <a:solidFill>
                  <a:schemeClr val="tx1"/>
                </a:solidFill>
              </a:rPr>
            </a:br>
            <a:r>
              <a:rPr lang="en-US" b="1" dirty="0">
                <a:solidFill>
                  <a:schemeClr val="tx1"/>
                </a:solidFill>
              </a:rPr>
              <a:t>Proverbs 1:1-7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66654"/>
            <a:ext cx="8991600" cy="5262979"/>
          </a:xfrm>
        </p:spPr>
        <p:txBody>
          <a:bodyPr wrap="square">
            <a:spAutoFit/>
          </a:bodyPr>
          <a:lstStyle/>
          <a:p>
            <a:pPr>
              <a:buNone/>
            </a:pPr>
            <a:r>
              <a:rPr lang="en-US" dirty="0">
                <a:solidFill>
                  <a:schemeClr val="tx1"/>
                </a:solidFill>
              </a:rPr>
              <a:t>1. To make a person wise! cf. James 1:5-8</a:t>
            </a:r>
          </a:p>
          <a:p>
            <a:pPr>
              <a:buNone/>
            </a:pPr>
            <a:r>
              <a:rPr lang="en-US" dirty="0">
                <a:solidFill>
                  <a:schemeClr val="tx1"/>
                </a:solidFill>
              </a:rPr>
              <a:t>2. To learn how to:</a:t>
            </a:r>
          </a:p>
          <a:p>
            <a:pPr>
              <a:buNone/>
            </a:pPr>
            <a:r>
              <a:rPr lang="en-US" dirty="0">
                <a:solidFill>
                  <a:schemeClr val="tx1"/>
                </a:solidFill>
              </a:rPr>
              <a:t>	a. Act wisely and righteously.</a:t>
            </a:r>
          </a:p>
          <a:p>
            <a:pPr>
              <a:buNone/>
            </a:pPr>
            <a:r>
              <a:rPr lang="en-US" dirty="0">
                <a:solidFill>
                  <a:schemeClr val="tx1"/>
                </a:solidFill>
              </a:rPr>
              <a:t>	b. Treat others with fairness.</a:t>
            </a:r>
          </a:p>
          <a:p>
            <a:pPr>
              <a:buNone/>
            </a:pPr>
            <a:r>
              <a:rPr lang="en-US" dirty="0">
                <a:solidFill>
                  <a:schemeClr val="tx1"/>
                </a:solidFill>
              </a:rPr>
              <a:t>3. To give …</a:t>
            </a:r>
          </a:p>
          <a:p>
            <a:pPr>
              <a:buNone/>
            </a:pPr>
            <a:r>
              <a:rPr lang="en-US" dirty="0">
                <a:solidFill>
                  <a:schemeClr val="tx1"/>
                </a:solidFill>
              </a:rPr>
              <a:t>	a. The ignorant, common sense.</a:t>
            </a:r>
          </a:p>
          <a:p>
            <a:pPr>
              <a:buNone/>
            </a:pPr>
            <a:r>
              <a:rPr lang="en-US" dirty="0">
                <a:solidFill>
                  <a:schemeClr val="tx1"/>
                </a:solidFill>
              </a:rPr>
              <a:t>	b. The young, sound advice.</a:t>
            </a:r>
          </a:p>
          <a:p>
            <a:pPr>
              <a:buNone/>
            </a:pPr>
            <a:r>
              <a:rPr lang="en-US" dirty="0">
                <a:solidFill>
                  <a:schemeClr val="tx1"/>
                </a:solidFill>
              </a:rPr>
              <a:t>	c. The wise, even more wisdom.</a:t>
            </a:r>
          </a:p>
          <a:p>
            <a:pPr marL="514350" indent="-514350">
              <a:buAutoNum type="arabicPeriod" startAt="4"/>
            </a:pPr>
            <a:r>
              <a:rPr lang="en-US" dirty="0">
                <a:solidFill>
                  <a:schemeClr val="tx1"/>
                </a:solidFill>
              </a:rPr>
              <a:t>Takes effort. cf. Proverbs 2:1-6</a:t>
            </a:r>
          </a:p>
          <a:p>
            <a:pPr marL="0" indent="0">
              <a:buNone/>
            </a:pPr>
            <a:r>
              <a:rPr lang="en-US" b="1" dirty="0">
                <a:solidFill>
                  <a:srgbClr val="FF0000"/>
                </a:solidFill>
              </a:rPr>
              <a:t>Micah 6:8</a:t>
            </a:r>
            <a:r>
              <a:rPr lang="en-US" dirty="0">
                <a:solidFill>
                  <a:srgbClr val="FF0000"/>
                </a:solidFill>
              </a:rPr>
              <a:t>, </a:t>
            </a:r>
            <a:r>
              <a:rPr lang="en-US" i="1" dirty="0">
                <a:solidFill>
                  <a:srgbClr val="FF0000"/>
                </a:solidFill>
              </a:rPr>
              <a:t>“</a:t>
            </a:r>
            <a:r>
              <a:rPr lang="en-US" b="1" i="1" dirty="0">
                <a:solidFill>
                  <a:srgbClr val="FF0000"/>
                </a:solidFill>
              </a:rPr>
              <a:t>He hath showed thee, O man, what is good; and what doth Jehovah require of thee, but to do justly, and to love kindness, and to walk humbly with thy God?</a:t>
            </a:r>
            <a:r>
              <a:rPr lang="en-US" i="1" dirty="0">
                <a:solidFill>
                  <a:srgbClr val="FF0000"/>
                </a:solidFill>
              </a:rPr>
              <a:t>”</a:t>
            </a:r>
          </a:p>
        </p:txBody>
      </p:sp>
      <p:sp>
        <p:nvSpPr>
          <p:cNvPr id="2" name="Title 1"/>
          <p:cNvSpPr>
            <a:spLocks noGrp="1"/>
          </p:cNvSpPr>
          <p:nvPr>
            <p:ph type="title"/>
          </p:nvPr>
        </p:nvSpPr>
        <p:spPr>
          <a:xfrm>
            <a:off x="457200" y="518073"/>
            <a:ext cx="8229600" cy="646331"/>
          </a:xfrm>
        </p:spPr>
        <p:txBody>
          <a:bodyPr>
            <a:spAutoFit/>
          </a:bodyPr>
          <a:lstStyle/>
          <a:p>
            <a:r>
              <a:rPr lang="en-US" b="1" dirty="0">
                <a:solidFill>
                  <a:schemeClr val="tx1"/>
                </a:solidFill>
              </a:rPr>
              <a:t>THE BOOK IS DESIGNED …</a:t>
            </a:r>
          </a:p>
        </p:txBody>
      </p:sp>
    </p:spTree>
  </p:cSld>
  <p:clrMapOvr>
    <a:masterClrMapping/>
  </p:clrMapOvr>
</p:sld>
</file>

<file path=ppt/theme/theme1.xml><?xml version="1.0" encoding="utf-8"?>
<a:theme xmlns:a="http://schemas.openxmlformats.org/drawingml/2006/main" name="Theme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7" id="{724355BC-6B0D-463E-B8BF-5DA9C006ECC6}" vid="{96B49272-87CB-4282-9349-BCFDA670B2AA}"/>
    </a:ext>
  </a:extLst>
</a:theme>
</file>

<file path=ppt/theme/theme2.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3.xml><?xml version="1.0" encoding="utf-8"?>
<a:theme xmlns:a="http://schemas.openxmlformats.org/drawingml/2006/main" name="Theme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extLst>
    <a:ext uri="{05A4C25C-085E-4340-85A3-A5531E510DB2}">
      <thm15:themeFamily xmlns:thm15="http://schemas.microsoft.com/office/thememl/2012/main" name="Theme16" id="{F9053526-3D1F-45EA-B658-6CF8434018BF}" vid="{8D97C630-C643-42DD-9FCE-210530124F0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Theme7</Template>
  <TotalTime>7219</TotalTime>
  <Words>1203</Words>
  <Application>Microsoft Office PowerPoint</Application>
  <PresentationFormat>On-screen Show (4:3)</PresentationFormat>
  <Paragraphs>94</Paragraphs>
  <Slides>15</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15</vt:i4>
      </vt:variant>
    </vt:vector>
  </HeadingPairs>
  <TitlesOfParts>
    <vt:vector size="24" baseType="lpstr">
      <vt:lpstr>Arial</vt:lpstr>
      <vt:lpstr>Calibri</vt:lpstr>
      <vt:lpstr>Calibri Light</vt:lpstr>
      <vt:lpstr>Corbel</vt:lpstr>
      <vt:lpstr>Trebuchet MS</vt:lpstr>
      <vt:lpstr>Wingdings</vt:lpstr>
      <vt:lpstr>Theme7</vt:lpstr>
      <vt:lpstr>Berlin</vt:lpstr>
      <vt:lpstr>Theme16</vt:lpstr>
      <vt:lpstr>A Study Of Proverbs</vt:lpstr>
      <vt:lpstr>Proverbs</vt:lpstr>
      <vt:lpstr>Proverbs</vt:lpstr>
      <vt:lpstr>What Is A Proverb?</vt:lpstr>
      <vt:lpstr>Outline of Proverbs</vt:lpstr>
      <vt:lpstr>THE PURPOSE OF THE BOOK Proverbs 1:1-7</vt:lpstr>
      <vt:lpstr>THE PURPOSE OF THE BOOK Proverbs 1:1-7</vt:lpstr>
      <vt:lpstr>THE PURPOSE OF THE BOOK Proverbs 1:1-7</vt:lpstr>
      <vt:lpstr>THE BOOK IS DESIGNED …</vt:lpstr>
      <vt:lpstr>DEFINING WISDOM …</vt:lpstr>
      <vt:lpstr>Illustrations Of These General Truths</vt:lpstr>
      <vt:lpstr>VALUE OF WISDOM …</vt:lpstr>
      <vt:lpstr>VALUE OF WISDOM …</vt:lpstr>
      <vt:lpstr>VALUE OF WISDOM …</vt:lpstr>
      <vt:lpstr>WISDOM COMES FROM TWO SOURCES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Proverbs (Lesson 1) (2)</dc:title>
  <dc:creator>Micky Galloway</dc:creator>
  <cp:lastModifiedBy>Richard Lidh</cp:lastModifiedBy>
  <cp:revision>25</cp:revision>
  <cp:lastPrinted>2023-01-23T23:01:51Z</cp:lastPrinted>
  <dcterms:created xsi:type="dcterms:W3CDTF">2011-01-21T18:23:26Z</dcterms:created>
  <dcterms:modified xsi:type="dcterms:W3CDTF">2023-01-23T23:02:12Z</dcterms:modified>
</cp:coreProperties>
</file>